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</p:sldMasterIdLst>
  <p:notesMasterIdLst>
    <p:notesMasterId r:id="rId30"/>
  </p:notesMasterIdLst>
  <p:sldIdLst>
    <p:sldId id="257" r:id="rId2"/>
    <p:sldId id="258" r:id="rId3"/>
    <p:sldId id="298" r:id="rId4"/>
    <p:sldId id="256" r:id="rId5"/>
    <p:sldId id="278" r:id="rId6"/>
    <p:sldId id="279" r:id="rId7"/>
    <p:sldId id="259" r:id="rId8"/>
    <p:sldId id="260" r:id="rId9"/>
    <p:sldId id="261" r:id="rId10"/>
    <p:sldId id="288" r:id="rId11"/>
    <p:sldId id="289" r:id="rId12"/>
    <p:sldId id="303" r:id="rId13"/>
    <p:sldId id="290" r:id="rId14"/>
    <p:sldId id="291" r:id="rId15"/>
    <p:sldId id="302" r:id="rId16"/>
    <p:sldId id="292" r:id="rId17"/>
    <p:sldId id="293" r:id="rId18"/>
    <p:sldId id="287" r:id="rId19"/>
    <p:sldId id="294" r:id="rId20"/>
    <p:sldId id="285" r:id="rId21"/>
    <p:sldId id="296" r:id="rId22"/>
    <p:sldId id="304" r:id="rId23"/>
    <p:sldId id="301" r:id="rId24"/>
    <p:sldId id="273" r:id="rId25"/>
    <p:sldId id="274" r:id="rId26"/>
    <p:sldId id="286" r:id="rId27"/>
    <p:sldId id="297" r:id="rId28"/>
    <p:sldId id="29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C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3" autoAdjust="0"/>
    <p:restoredTop sz="94863" autoAdjust="0"/>
  </p:normalViewPr>
  <p:slideViewPr>
    <p:cSldViewPr>
      <p:cViewPr varScale="1">
        <p:scale>
          <a:sx n="85" d="100"/>
          <a:sy n="85" d="100"/>
        </p:scale>
        <p:origin x="63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F672AC-3D7A-412B-AF4C-FC5DD004065C}" type="doc">
      <dgm:prSet loTypeId="urn:microsoft.com/office/officeart/2005/8/layout/StepDownProcess" loCatId="process" qsTypeId="urn:microsoft.com/office/officeart/2005/8/quickstyle/3d1" qsCatId="3D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5AF551F-B06B-40A2-87FE-706D70D10F97}">
      <dgm:prSet phldrT="[Text]" custT="1"/>
      <dgm:spPr/>
      <dgm:t>
        <a:bodyPr/>
        <a:lstStyle/>
        <a:p>
          <a:r>
            <a:rPr lang="en-US" sz="1600" b="1" dirty="0" smtClean="0">
              <a:latin typeface="+mn-lt"/>
            </a:rPr>
            <a:t> Capturing a 360</a:t>
          </a:r>
          <a:r>
            <a:rPr lang="en-US" sz="1600" b="1" dirty="0" smtClean="0">
              <a:latin typeface="+mn-lt"/>
              <a:cs typeface="Times New Roman" panose="02020603050405020304" pitchFamily="18" charset="0"/>
            </a:rPr>
            <a:t>⁰ view of the image</a:t>
          </a:r>
          <a:endParaRPr lang="en-US" sz="1600" b="1" dirty="0">
            <a:latin typeface="+mn-lt"/>
          </a:endParaRPr>
        </a:p>
      </dgm:t>
    </dgm:pt>
    <dgm:pt modelId="{187FDB5E-2F29-4140-ADF8-84E2EADC2EBD}" type="parTrans" cxnId="{FA938A61-4025-43B2-A734-16F6C1A8FA77}">
      <dgm:prSet/>
      <dgm:spPr/>
      <dgm:t>
        <a:bodyPr/>
        <a:lstStyle/>
        <a:p>
          <a:endParaRPr lang="en-US"/>
        </a:p>
      </dgm:t>
    </dgm:pt>
    <dgm:pt modelId="{6834AD95-5EF1-462E-8171-7D71C2D9BE7C}" type="sibTrans" cxnId="{FA938A61-4025-43B2-A734-16F6C1A8FA77}">
      <dgm:prSet/>
      <dgm:spPr/>
      <dgm:t>
        <a:bodyPr/>
        <a:lstStyle/>
        <a:p>
          <a:endParaRPr lang="en-US"/>
        </a:p>
      </dgm:t>
    </dgm:pt>
    <dgm:pt modelId="{FA6F9DCD-866B-4672-A24B-1AFEECA16750}">
      <dgm:prSet phldrT="[Text]"/>
      <dgm:spPr/>
      <dgm:t>
        <a:bodyPr/>
        <a:lstStyle/>
        <a:p>
          <a:r>
            <a:rPr lang="en-US" b="1" dirty="0" smtClean="0"/>
            <a:t>Creation of a 3D object file</a:t>
          </a:r>
          <a:endParaRPr lang="en-US" b="1" dirty="0"/>
        </a:p>
      </dgm:t>
    </dgm:pt>
    <dgm:pt modelId="{488C51C3-112A-4322-B613-29FAF9E805B3}" type="sibTrans" cxnId="{CD9960C2-E840-443C-9DE8-9E96DC4DB292}">
      <dgm:prSet/>
      <dgm:spPr/>
      <dgm:t>
        <a:bodyPr/>
        <a:lstStyle/>
        <a:p>
          <a:endParaRPr lang="en-US"/>
        </a:p>
      </dgm:t>
    </dgm:pt>
    <dgm:pt modelId="{BE04468A-1B37-4A86-9536-31B416BFE634}" type="parTrans" cxnId="{CD9960C2-E840-443C-9DE8-9E96DC4DB292}">
      <dgm:prSet/>
      <dgm:spPr/>
      <dgm:t>
        <a:bodyPr/>
        <a:lstStyle/>
        <a:p>
          <a:endParaRPr lang="en-US"/>
        </a:p>
      </dgm:t>
    </dgm:pt>
    <dgm:pt modelId="{FBA31CDE-8659-4D92-8A6D-B244E5D52355}">
      <dgm:prSet phldrT="[Text]" custT="1"/>
      <dgm:spPr/>
      <dgm:t>
        <a:bodyPr/>
        <a:lstStyle/>
        <a:p>
          <a:r>
            <a:rPr lang="en-US" sz="1600" b="1" dirty="0" smtClean="0"/>
            <a:t>Extraction of useful contours from the image</a:t>
          </a:r>
          <a:endParaRPr lang="en-US" sz="1600" b="1" dirty="0"/>
        </a:p>
      </dgm:t>
    </dgm:pt>
    <dgm:pt modelId="{7865BF84-F475-407C-B7F9-080A6360B0A1}" type="sibTrans" cxnId="{99D96E5A-11C0-4759-8E39-E078F9D2E59B}">
      <dgm:prSet/>
      <dgm:spPr/>
      <dgm:t>
        <a:bodyPr/>
        <a:lstStyle/>
        <a:p>
          <a:endParaRPr lang="en-US"/>
        </a:p>
      </dgm:t>
    </dgm:pt>
    <dgm:pt modelId="{D9B7DEBA-8AEB-4F63-A431-9E749770E137}" type="parTrans" cxnId="{99D96E5A-11C0-4759-8E39-E078F9D2E59B}">
      <dgm:prSet/>
      <dgm:spPr/>
      <dgm:t>
        <a:bodyPr/>
        <a:lstStyle/>
        <a:p>
          <a:endParaRPr lang="en-US"/>
        </a:p>
      </dgm:t>
    </dgm:pt>
    <dgm:pt modelId="{D762D07C-D695-4784-964C-802C7E9BE6F1}">
      <dgm:prSet phldrT="[Text]"/>
      <dgm:spPr/>
      <dgm:t>
        <a:bodyPr/>
        <a:lstStyle/>
        <a:p>
          <a:r>
            <a:rPr lang="en-US" b="1" dirty="0" smtClean="0"/>
            <a:t>Conversion of 2D  coordinates to 3D coordinates</a:t>
          </a:r>
          <a:endParaRPr lang="en-US" b="1" dirty="0"/>
        </a:p>
      </dgm:t>
    </dgm:pt>
    <dgm:pt modelId="{771536F1-6A61-440A-A130-922A961BAF22}" type="sibTrans" cxnId="{7BB12DFC-C59E-4E42-B3B7-DCF1909E9315}">
      <dgm:prSet/>
      <dgm:spPr/>
      <dgm:t>
        <a:bodyPr/>
        <a:lstStyle/>
        <a:p>
          <a:endParaRPr lang="en-US"/>
        </a:p>
      </dgm:t>
    </dgm:pt>
    <dgm:pt modelId="{393B1BE5-6BFD-441C-B5BA-AFA55F3C430E}" type="parTrans" cxnId="{7BB12DFC-C59E-4E42-B3B7-DCF1909E9315}">
      <dgm:prSet/>
      <dgm:spPr/>
      <dgm:t>
        <a:bodyPr/>
        <a:lstStyle/>
        <a:p>
          <a:endParaRPr lang="en-US"/>
        </a:p>
      </dgm:t>
    </dgm:pt>
    <dgm:pt modelId="{BEC15FEA-F36E-4E0F-A273-6FDB97C06DB3}">
      <dgm:prSet phldrT="[Text]"/>
      <dgm:spPr/>
      <dgm:t>
        <a:bodyPr/>
        <a:lstStyle/>
        <a:p>
          <a:r>
            <a:rPr lang="en-US" b="1" dirty="0" smtClean="0"/>
            <a:t>Plotting the 3D image</a:t>
          </a:r>
          <a:endParaRPr lang="en-US" b="1" dirty="0"/>
        </a:p>
      </dgm:t>
    </dgm:pt>
    <dgm:pt modelId="{0920BF82-2097-4F85-98DC-F056508E629F}" type="parTrans" cxnId="{8DACAF32-CD59-473C-8D0E-39D926DFED87}">
      <dgm:prSet/>
      <dgm:spPr/>
      <dgm:t>
        <a:bodyPr/>
        <a:lstStyle/>
        <a:p>
          <a:endParaRPr lang="en-US"/>
        </a:p>
      </dgm:t>
    </dgm:pt>
    <dgm:pt modelId="{0F0D5D8A-8FDE-4E86-8F44-34F8D3A084B8}" type="sibTrans" cxnId="{8DACAF32-CD59-473C-8D0E-39D926DFED87}">
      <dgm:prSet/>
      <dgm:spPr/>
      <dgm:t>
        <a:bodyPr/>
        <a:lstStyle/>
        <a:p>
          <a:endParaRPr lang="en-US"/>
        </a:p>
      </dgm:t>
    </dgm:pt>
    <dgm:pt modelId="{FD85F208-E63A-4424-A39E-A79F71B63B96}">
      <dgm:prSet phldrT="[Text]"/>
      <dgm:spPr/>
      <dgm:t>
        <a:bodyPr/>
        <a:lstStyle/>
        <a:p>
          <a:r>
            <a:rPr lang="en-US" b="1" dirty="0" smtClean="0"/>
            <a:t>Filtering the 3D image </a:t>
          </a:r>
          <a:endParaRPr lang="en-US" b="1" dirty="0"/>
        </a:p>
      </dgm:t>
    </dgm:pt>
    <dgm:pt modelId="{8C51F808-AB25-4F8F-9CE5-C3E3F0CFB87B}" type="parTrans" cxnId="{972FE1DF-6DB0-42C5-8C9B-930E829A17F5}">
      <dgm:prSet/>
      <dgm:spPr/>
      <dgm:t>
        <a:bodyPr/>
        <a:lstStyle/>
        <a:p>
          <a:endParaRPr lang="en-US"/>
        </a:p>
      </dgm:t>
    </dgm:pt>
    <dgm:pt modelId="{6146FEFC-48E5-4450-92C0-C3A788FA3AA4}" type="sibTrans" cxnId="{972FE1DF-6DB0-42C5-8C9B-930E829A17F5}">
      <dgm:prSet/>
      <dgm:spPr/>
      <dgm:t>
        <a:bodyPr/>
        <a:lstStyle/>
        <a:p>
          <a:endParaRPr lang="en-US"/>
        </a:p>
      </dgm:t>
    </dgm:pt>
    <dgm:pt modelId="{36CD9038-37BF-45EE-B19B-F9EABBF6502E}" type="pres">
      <dgm:prSet presAssocID="{D9F672AC-3D7A-412B-AF4C-FC5DD004065C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AE42BB36-6930-49FD-B7D1-7AF60B3C4CD6}" type="pres">
      <dgm:prSet presAssocID="{95AF551F-B06B-40A2-87FE-706D70D10F97}" presName="composite" presStyleCnt="0"/>
      <dgm:spPr/>
      <dgm:t>
        <a:bodyPr/>
        <a:lstStyle/>
        <a:p>
          <a:endParaRPr lang="en-US"/>
        </a:p>
      </dgm:t>
    </dgm:pt>
    <dgm:pt modelId="{24091D50-1A2D-4089-BC4C-5B1124559554}" type="pres">
      <dgm:prSet presAssocID="{95AF551F-B06B-40A2-87FE-706D70D10F97}" presName="bentUpArrow1" presStyleLbl="alignImgPlace1" presStyleIdx="0" presStyleCnt="5"/>
      <dgm:spPr/>
      <dgm:t>
        <a:bodyPr/>
        <a:lstStyle/>
        <a:p>
          <a:endParaRPr lang="en-US"/>
        </a:p>
      </dgm:t>
    </dgm:pt>
    <dgm:pt modelId="{5F82C825-4AFD-4FD6-B60B-6E70DC0BBA6A}" type="pres">
      <dgm:prSet presAssocID="{95AF551F-B06B-40A2-87FE-706D70D10F97}" presName="ParentText" presStyleLbl="node1" presStyleIdx="0" presStyleCnt="6" custScaleX="16145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7256E1-045A-43BB-9431-A33779C13BC6}" type="pres">
      <dgm:prSet presAssocID="{95AF551F-B06B-40A2-87FE-706D70D10F97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A6271B-AE92-4446-8F6E-AE5CE623A543}" type="pres">
      <dgm:prSet presAssocID="{6834AD95-5EF1-462E-8171-7D71C2D9BE7C}" presName="sibTrans" presStyleCnt="0"/>
      <dgm:spPr/>
      <dgm:t>
        <a:bodyPr/>
        <a:lstStyle/>
        <a:p>
          <a:endParaRPr lang="en-US"/>
        </a:p>
      </dgm:t>
    </dgm:pt>
    <dgm:pt modelId="{A06AD083-BC2A-4760-BB06-E4047B329F7D}" type="pres">
      <dgm:prSet presAssocID="{FBA31CDE-8659-4D92-8A6D-B244E5D52355}" presName="composite" presStyleCnt="0"/>
      <dgm:spPr/>
      <dgm:t>
        <a:bodyPr/>
        <a:lstStyle/>
        <a:p>
          <a:endParaRPr lang="en-US"/>
        </a:p>
      </dgm:t>
    </dgm:pt>
    <dgm:pt modelId="{32F2EFA9-CB37-47AF-96F9-711BF567F536}" type="pres">
      <dgm:prSet presAssocID="{FBA31CDE-8659-4D92-8A6D-B244E5D52355}" presName="bentUpArrow1" presStyleLbl="alignImgPlace1" presStyleIdx="1" presStyleCnt="5"/>
      <dgm:spPr/>
      <dgm:t>
        <a:bodyPr/>
        <a:lstStyle/>
        <a:p>
          <a:endParaRPr lang="en-US"/>
        </a:p>
      </dgm:t>
    </dgm:pt>
    <dgm:pt modelId="{7F20F98B-7D32-4292-BC28-99F194D1CFB6}" type="pres">
      <dgm:prSet presAssocID="{FBA31CDE-8659-4D92-8A6D-B244E5D52355}" presName="ParentText" presStyleLbl="node1" presStyleIdx="1" presStyleCnt="6" custScaleX="21984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E27E6-817B-4056-B639-8A92AAAECC31}" type="pres">
      <dgm:prSet presAssocID="{FBA31CDE-8659-4D92-8A6D-B244E5D52355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C08081-771A-43FB-A639-4D2C9E0746BE}" type="pres">
      <dgm:prSet presAssocID="{7865BF84-F475-407C-B7F9-080A6360B0A1}" presName="sibTrans" presStyleCnt="0"/>
      <dgm:spPr/>
      <dgm:t>
        <a:bodyPr/>
        <a:lstStyle/>
        <a:p>
          <a:endParaRPr lang="en-US"/>
        </a:p>
      </dgm:t>
    </dgm:pt>
    <dgm:pt modelId="{98573666-AF94-48B0-92FF-EB9E2DDA1688}" type="pres">
      <dgm:prSet presAssocID="{D762D07C-D695-4784-964C-802C7E9BE6F1}" presName="composite" presStyleCnt="0"/>
      <dgm:spPr/>
      <dgm:t>
        <a:bodyPr/>
        <a:lstStyle/>
        <a:p>
          <a:endParaRPr lang="en-US"/>
        </a:p>
      </dgm:t>
    </dgm:pt>
    <dgm:pt modelId="{DA5A9B1A-3045-420C-9A7C-3CACDE6A374D}" type="pres">
      <dgm:prSet presAssocID="{D762D07C-D695-4784-964C-802C7E9BE6F1}" presName="bentUpArrow1" presStyleLbl="alignImgPlace1" presStyleIdx="2" presStyleCnt="5"/>
      <dgm:spPr/>
      <dgm:t>
        <a:bodyPr/>
        <a:lstStyle/>
        <a:p>
          <a:endParaRPr lang="en-US"/>
        </a:p>
      </dgm:t>
    </dgm:pt>
    <dgm:pt modelId="{1701CD77-0D2D-4FF1-8E1B-D289FE280E32}" type="pres">
      <dgm:prSet presAssocID="{D762D07C-D695-4784-964C-802C7E9BE6F1}" presName="ParentText" presStyleLbl="node1" presStyleIdx="2" presStyleCnt="6" custScaleX="18539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0C0CE-3364-4DBE-A642-FC8A18C0AEC2}" type="pres">
      <dgm:prSet presAssocID="{D762D07C-D695-4784-964C-802C7E9BE6F1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D0920C-B5E4-411A-835A-04161AC84D8F}" type="pres">
      <dgm:prSet presAssocID="{771536F1-6A61-440A-A130-922A961BAF22}" presName="sibTrans" presStyleCnt="0"/>
      <dgm:spPr/>
      <dgm:t>
        <a:bodyPr/>
        <a:lstStyle/>
        <a:p>
          <a:endParaRPr lang="en-US"/>
        </a:p>
      </dgm:t>
    </dgm:pt>
    <dgm:pt modelId="{E3E607B8-F23D-45E3-932B-1A987E00225E}" type="pres">
      <dgm:prSet presAssocID="{FA6F9DCD-866B-4672-A24B-1AFEECA16750}" presName="composite" presStyleCnt="0"/>
      <dgm:spPr/>
      <dgm:t>
        <a:bodyPr/>
        <a:lstStyle/>
        <a:p>
          <a:endParaRPr lang="en-US"/>
        </a:p>
      </dgm:t>
    </dgm:pt>
    <dgm:pt modelId="{964782EF-1736-4A68-B543-670E6EEAB446}" type="pres">
      <dgm:prSet presAssocID="{FA6F9DCD-866B-4672-A24B-1AFEECA16750}" presName="bentUpArrow1" presStyleLbl="alignImgPlace1" presStyleIdx="3" presStyleCnt="5"/>
      <dgm:spPr/>
      <dgm:t>
        <a:bodyPr/>
        <a:lstStyle/>
        <a:p>
          <a:endParaRPr lang="en-US"/>
        </a:p>
      </dgm:t>
    </dgm:pt>
    <dgm:pt modelId="{973E0CAB-B646-4C81-BED9-AE008A47F551}" type="pres">
      <dgm:prSet presAssocID="{FA6F9DCD-866B-4672-A24B-1AFEECA16750}" presName="ParentText" presStyleLbl="node1" presStyleIdx="3" presStyleCnt="6" custScaleX="14621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527A96-A7E3-45E4-86AE-780EC2BA53AB}" type="pres">
      <dgm:prSet presAssocID="{FA6F9DCD-866B-4672-A24B-1AFEECA16750}" presName="ChildText" presStyleLbl="revTx" presStyleIdx="3" presStyleCnt="5" custLinFactNeighborX="4446" custLinFactNeighborY="-10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8F08F1-E332-4FAD-822A-EFAC4E24919F}" type="pres">
      <dgm:prSet presAssocID="{488C51C3-112A-4322-B613-29FAF9E805B3}" presName="sibTrans" presStyleCnt="0"/>
      <dgm:spPr/>
      <dgm:t>
        <a:bodyPr/>
        <a:lstStyle/>
        <a:p>
          <a:endParaRPr lang="en-US"/>
        </a:p>
      </dgm:t>
    </dgm:pt>
    <dgm:pt modelId="{32D4E1B5-AC78-4E2D-ADBD-D98948EEC99D}" type="pres">
      <dgm:prSet presAssocID="{BEC15FEA-F36E-4E0F-A273-6FDB97C06DB3}" presName="composite" presStyleCnt="0"/>
      <dgm:spPr/>
      <dgm:t>
        <a:bodyPr/>
        <a:lstStyle/>
        <a:p>
          <a:endParaRPr lang="en-US"/>
        </a:p>
      </dgm:t>
    </dgm:pt>
    <dgm:pt modelId="{2298D03B-F441-44F2-BB1B-8727E05C6096}" type="pres">
      <dgm:prSet presAssocID="{BEC15FEA-F36E-4E0F-A273-6FDB97C06DB3}" presName="bentUpArrow1" presStyleLbl="alignImgPlace1" presStyleIdx="4" presStyleCnt="5"/>
      <dgm:spPr/>
    </dgm:pt>
    <dgm:pt modelId="{39BC8F4F-848E-4394-894C-9E0DC7AAEA63}" type="pres">
      <dgm:prSet presAssocID="{BEC15FEA-F36E-4E0F-A273-6FDB97C06DB3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4E3080-CDD1-4C54-8A81-BD505AF765DC}" type="pres">
      <dgm:prSet presAssocID="{BEC15FEA-F36E-4E0F-A273-6FDB97C06DB3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7D4EDA3E-DE97-41D9-AD96-329458DAA66B}" type="pres">
      <dgm:prSet presAssocID="{0F0D5D8A-8FDE-4E86-8F44-34F8D3A084B8}" presName="sibTrans" presStyleCnt="0"/>
      <dgm:spPr/>
    </dgm:pt>
    <dgm:pt modelId="{D3DBC620-B466-44F8-BF15-B3172417C635}" type="pres">
      <dgm:prSet presAssocID="{FD85F208-E63A-4424-A39E-A79F71B63B96}" presName="composite" presStyleCnt="0"/>
      <dgm:spPr/>
    </dgm:pt>
    <dgm:pt modelId="{994BCBA5-5A13-4493-9FF2-7260995D9A44}" type="pres">
      <dgm:prSet presAssocID="{FD85F208-E63A-4424-A39E-A79F71B63B96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2FE1DF-6DB0-42C5-8C9B-930E829A17F5}" srcId="{D9F672AC-3D7A-412B-AF4C-FC5DD004065C}" destId="{FD85F208-E63A-4424-A39E-A79F71B63B96}" srcOrd="5" destOrd="0" parTransId="{8C51F808-AB25-4F8F-9CE5-C3E3F0CFB87B}" sibTransId="{6146FEFC-48E5-4450-92C0-C3A788FA3AA4}"/>
    <dgm:cxn modelId="{FA938A61-4025-43B2-A734-16F6C1A8FA77}" srcId="{D9F672AC-3D7A-412B-AF4C-FC5DD004065C}" destId="{95AF551F-B06B-40A2-87FE-706D70D10F97}" srcOrd="0" destOrd="0" parTransId="{187FDB5E-2F29-4140-ADF8-84E2EADC2EBD}" sibTransId="{6834AD95-5EF1-462E-8171-7D71C2D9BE7C}"/>
    <dgm:cxn modelId="{A18DCEEA-2CCE-49C8-9E06-FA3344F33C04}" type="presOf" srcId="{95AF551F-B06B-40A2-87FE-706D70D10F97}" destId="{5F82C825-4AFD-4FD6-B60B-6E70DC0BBA6A}" srcOrd="0" destOrd="0" presId="urn:microsoft.com/office/officeart/2005/8/layout/StepDownProcess"/>
    <dgm:cxn modelId="{C96EEEBB-0BFB-40AE-9CAE-C95852F821E3}" type="presOf" srcId="{BEC15FEA-F36E-4E0F-A273-6FDB97C06DB3}" destId="{39BC8F4F-848E-4394-894C-9E0DC7AAEA63}" srcOrd="0" destOrd="0" presId="urn:microsoft.com/office/officeart/2005/8/layout/StepDownProcess"/>
    <dgm:cxn modelId="{CD9960C2-E840-443C-9DE8-9E96DC4DB292}" srcId="{D9F672AC-3D7A-412B-AF4C-FC5DD004065C}" destId="{FA6F9DCD-866B-4672-A24B-1AFEECA16750}" srcOrd="3" destOrd="0" parTransId="{BE04468A-1B37-4A86-9536-31B416BFE634}" sibTransId="{488C51C3-112A-4322-B613-29FAF9E805B3}"/>
    <dgm:cxn modelId="{A2AF165C-CDF8-4576-AF1E-616D2CFC0163}" type="presOf" srcId="{D762D07C-D695-4784-964C-802C7E9BE6F1}" destId="{1701CD77-0D2D-4FF1-8E1B-D289FE280E32}" srcOrd="0" destOrd="0" presId="urn:microsoft.com/office/officeart/2005/8/layout/StepDownProcess"/>
    <dgm:cxn modelId="{38B86A41-414E-49C4-A68A-B865E1DEEEC9}" type="presOf" srcId="{FA6F9DCD-866B-4672-A24B-1AFEECA16750}" destId="{973E0CAB-B646-4C81-BED9-AE008A47F551}" srcOrd="0" destOrd="0" presId="urn:microsoft.com/office/officeart/2005/8/layout/StepDownProcess"/>
    <dgm:cxn modelId="{7BB12DFC-C59E-4E42-B3B7-DCF1909E9315}" srcId="{D9F672AC-3D7A-412B-AF4C-FC5DD004065C}" destId="{D762D07C-D695-4784-964C-802C7E9BE6F1}" srcOrd="2" destOrd="0" parTransId="{393B1BE5-6BFD-441C-B5BA-AFA55F3C430E}" sibTransId="{771536F1-6A61-440A-A130-922A961BAF22}"/>
    <dgm:cxn modelId="{99D96E5A-11C0-4759-8E39-E078F9D2E59B}" srcId="{D9F672AC-3D7A-412B-AF4C-FC5DD004065C}" destId="{FBA31CDE-8659-4D92-8A6D-B244E5D52355}" srcOrd="1" destOrd="0" parTransId="{D9B7DEBA-8AEB-4F63-A431-9E749770E137}" sibTransId="{7865BF84-F475-407C-B7F9-080A6360B0A1}"/>
    <dgm:cxn modelId="{A4C9C8A5-1EB0-4C50-B174-EF11C4791764}" type="presOf" srcId="{FD85F208-E63A-4424-A39E-A79F71B63B96}" destId="{994BCBA5-5A13-4493-9FF2-7260995D9A44}" srcOrd="0" destOrd="0" presId="urn:microsoft.com/office/officeart/2005/8/layout/StepDownProcess"/>
    <dgm:cxn modelId="{3F85FF54-75F7-40B8-8911-058A2DA86C4D}" type="presOf" srcId="{D9F672AC-3D7A-412B-AF4C-FC5DD004065C}" destId="{36CD9038-37BF-45EE-B19B-F9EABBF6502E}" srcOrd="0" destOrd="0" presId="urn:microsoft.com/office/officeart/2005/8/layout/StepDownProcess"/>
    <dgm:cxn modelId="{8DACAF32-CD59-473C-8D0E-39D926DFED87}" srcId="{D9F672AC-3D7A-412B-AF4C-FC5DD004065C}" destId="{BEC15FEA-F36E-4E0F-A273-6FDB97C06DB3}" srcOrd="4" destOrd="0" parTransId="{0920BF82-2097-4F85-98DC-F056508E629F}" sibTransId="{0F0D5D8A-8FDE-4E86-8F44-34F8D3A084B8}"/>
    <dgm:cxn modelId="{EAAF1C65-6128-4CD6-A28C-7C4BEC450B6B}" type="presOf" srcId="{FBA31CDE-8659-4D92-8A6D-B244E5D52355}" destId="{7F20F98B-7D32-4292-BC28-99F194D1CFB6}" srcOrd="0" destOrd="0" presId="urn:microsoft.com/office/officeart/2005/8/layout/StepDownProcess"/>
    <dgm:cxn modelId="{09EF4EA5-C535-445F-BBC7-2059AE359919}" type="presParOf" srcId="{36CD9038-37BF-45EE-B19B-F9EABBF6502E}" destId="{AE42BB36-6930-49FD-B7D1-7AF60B3C4CD6}" srcOrd="0" destOrd="0" presId="urn:microsoft.com/office/officeart/2005/8/layout/StepDownProcess"/>
    <dgm:cxn modelId="{C049DBB0-DCF1-4EAD-B914-C4C299F720F7}" type="presParOf" srcId="{AE42BB36-6930-49FD-B7D1-7AF60B3C4CD6}" destId="{24091D50-1A2D-4089-BC4C-5B1124559554}" srcOrd="0" destOrd="0" presId="urn:microsoft.com/office/officeart/2005/8/layout/StepDownProcess"/>
    <dgm:cxn modelId="{EBFCD941-BD93-4934-8A5E-AC90B16158D6}" type="presParOf" srcId="{AE42BB36-6930-49FD-B7D1-7AF60B3C4CD6}" destId="{5F82C825-4AFD-4FD6-B60B-6E70DC0BBA6A}" srcOrd="1" destOrd="0" presId="urn:microsoft.com/office/officeart/2005/8/layout/StepDownProcess"/>
    <dgm:cxn modelId="{41CCF764-61F2-4E7E-AD68-37387F87018A}" type="presParOf" srcId="{AE42BB36-6930-49FD-B7D1-7AF60B3C4CD6}" destId="{987256E1-045A-43BB-9431-A33779C13BC6}" srcOrd="2" destOrd="0" presId="urn:microsoft.com/office/officeart/2005/8/layout/StepDownProcess"/>
    <dgm:cxn modelId="{57C03403-6283-4672-9CBC-5BE67FD984DE}" type="presParOf" srcId="{36CD9038-37BF-45EE-B19B-F9EABBF6502E}" destId="{8AA6271B-AE92-4446-8F6E-AE5CE623A543}" srcOrd="1" destOrd="0" presId="urn:microsoft.com/office/officeart/2005/8/layout/StepDownProcess"/>
    <dgm:cxn modelId="{35408325-087E-430B-B819-ED80461CF18A}" type="presParOf" srcId="{36CD9038-37BF-45EE-B19B-F9EABBF6502E}" destId="{A06AD083-BC2A-4760-BB06-E4047B329F7D}" srcOrd="2" destOrd="0" presId="urn:microsoft.com/office/officeart/2005/8/layout/StepDownProcess"/>
    <dgm:cxn modelId="{220A232F-B5F9-4EAD-A1A2-BFD27067FB18}" type="presParOf" srcId="{A06AD083-BC2A-4760-BB06-E4047B329F7D}" destId="{32F2EFA9-CB37-47AF-96F9-711BF567F536}" srcOrd="0" destOrd="0" presId="urn:microsoft.com/office/officeart/2005/8/layout/StepDownProcess"/>
    <dgm:cxn modelId="{E34570C3-93F2-4F5C-95A6-D69FDC768809}" type="presParOf" srcId="{A06AD083-BC2A-4760-BB06-E4047B329F7D}" destId="{7F20F98B-7D32-4292-BC28-99F194D1CFB6}" srcOrd="1" destOrd="0" presId="urn:microsoft.com/office/officeart/2005/8/layout/StepDownProcess"/>
    <dgm:cxn modelId="{E4BB3AF9-5D3C-4B65-91AC-A28C7DEE071A}" type="presParOf" srcId="{A06AD083-BC2A-4760-BB06-E4047B329F7D}" destId="{514E27E6-817B-4056-B639-8A92AAAECC31}" srcOrd="2" destOrd="0" presId="urn:microsoft.com/office/officeart/2005/8/layout/StepDownProcess"/>
    <dgm:cxn modelId="{E64BBD56-2B21-4529-9BDE-177555D35304}" type="presParOf" srcId="{36CD9038-37BF-45EE-B19B-F9EABBF6502E}" destId="{09C08081-771A-43FB-A639-4D2C9E0746BE}" srcOrd="3" destOrd="0" presId="urn:microsoft.com/office/officeart/2005/8/layout/StepDownProcess"/>
    <dgm:cxn modelId="{3D614820-144D-419A-9C24-711F126B7132}" type="presParOf" srcId="{36CD9038-37BF-45EE-B19B-F9EABBF6502E}" destId="{98573666-AF94-48B0-92FF-EB9E2DDA1688}" srcOrd="4" destOrd="0" presId="urn:microsoft.com/office/officeart/2005/8/layout/StepDownProcess"/>
    <dgm:cxn modelId="{A04546F8-2749-4159-A6D7-9149CC11C8DC}" type="presParOf" srcId="{98573666-AF94-48B0-92FF-EB9E2DDA1688}" destId="{DA5A9B1A-3045-420C-9A7C-3CACDE6A374D}" srcOrd="0" destOrd="0" presId="urn:microsoft.com/office/officeart/2005/8/layout/StepDownProcess"/>
    <dgm:cxn modelId="{EF92BF24-46D6-46E2-B898-817700B02407}" type="presParOf" srcId="{98573666-AF94-48B0-92FF-EB9E2DDA1688}" destId="{1701CD77-0D2D-4FF1-8E1B-D289FE280E32}" srcOrd="1" destOrd="0" presId="urn:microsoft.com/office/officeart/2005/8/layout/StepDownProcess"/>
    <dgm:cxn modelId="{46963938-80D5-4441-B7FA-2A2A3C2CC7AD}" type="presParOf" srcId="{98573666-AF94-48B0-92FF-EB9E2DDA1688}" destId="{2940C0CE-3364-4DBE-A642-FC8A18C0AEC2}" srcOrd="2" destOrd="0" presId="urn:microsoft.com/office/officeart/2005/8/layout/StepDownProcess"/>
    <dgm:cxn modelId="{A61B4E19-DB62-4F83-B017-06EA56DB198E}" type="presParOf" srcId="{36CD9038-37BF-45EE-B19B-F9EABBF6502E}" destId="{B4D0920C-B5E4-411A-835A-04161AC84D8F}" srcOrd="5" destOrd="0" presId="urn:microsoft.com/office/officeart/2005/8/layout/StepDownProcess"/>
    <dgm:cxn modelId="{203300BD-AC57-483F-8A77-7F169E96C211}" type="presParOf" srcId="{36CD9038-37BF-45EE-B19B-F9EABBF6502E}" destId="{E3E607B8-F23D-45E3-932B-1A987E00225E}" srcOrd="6" destOrd="0" presId="urn:microsoft.com/office/officeart/2005/8/layout/StepDownProcess"/>
    <dgm:cxn modelId="{78DB2025-E648-4A90-A912-1F9E85B5CB44}" type="presParOf" srcId="{E3E607B8-F23D-45E3-932B-1A987E00225E}" destId="{964782EF-1736-4A68-B543-670E6EEAB446}" srcOrd="0" destOrd="0" presId="urn:microsoft.com/office/officeart/2005/8/layout/StepDownProcess"/>
    <dgm:cxn modelId="{B32D8FB1-74FF-484F-98B7-1AE931981165}" type="presParOf" srcId="{E3E607B8-F23D-45E3-932B-1A987E00225E}" destId="{973E0CAB-B646-4C81-BED9-AE008A47F551}" srcOrd="1" destOrd="0" presId="urn:microsoft.com/office/officeart/2005/8/layout/StepDownProcess"/>
    <dgm:cxn modelId="{529E4D6C-7507-4EAF-AF99-3D3AE8D2C380}" type="presParOf" srcId="{E3E607B8-F23D-45E3-932B-1A987E00225E}" destId="{5D527A96-A7E3-45E4-86AE-780EC2BA53AB}" srcOrd="2" destOrd="0" presId="urn:microsoft.com/office/officeart/2005/8/layout/StepDownProcess"/>
    <dgm:cxn modelId="{A8123913-FF05-4ACC-AE3F-490E74464209}" type="presParOf" srcId="{36CD9038-37BF-45EE-B19B-F9EABBF6502E}" destId="{438F08F1-E332-4FAD-822A-EFAC4E24919F}" srcOrd="7" destOrd="0" presId="urn:microsoft.com/office/officeart/2005/8/layout/StepDownProcess"/>
    <dgm:cxn modelId="{37B3F775-66AB-4803-83DC-0311B37529A8}" type="presParOf" srcId="{36CD9038-37BF-45EE-B19B-F9EABBF6502E}" destId="{32D4E1B5-AC78-4E2D-ADBD-D98948EEC99D}" srcOrd="8" destOrd="0" presId="urn:microsoft.com/office/officeart/2005/8/layout/StepDownProcess"/>
    <dgm:cxn modelId="{452A4CC2-352E-4142-BA6D-5A37AFD38118}" type="presParOf" srcId="{32D4E1B5-AC78-4E2D-ADBD-D98948EEC99D}" destId="{2298D03B-F441-44F2-BB1B-8727E05C6096}" srcOrd="0" destOrd="0" presId="urn:microsoft.com/office/officeart/2005/8/layout/StepDownProcess"/>
    <dgm:cxn modelId="{CDE9CDB8-C5AA-4C44-AA10-A3BD22D2B3AE}" type="presParOf" srcId="{32D4E1B5-AC78-4E2D-ADBD-D98948EEC99D}" destId="{39BC8F4F-848E-4394-894C-9E0DC7AAEA63}" srcOrd="1" destOrd="0" presId="urn:microsoft.com/office/officeart/2005/8/layout/StepDownProcess"/>
    <dgm:cxn modelId="{A815BEE8-C6C0-4FB1-A3C2-F1ABC3A37EF2}" type="presParOf" srcId="{32D4E1B5-AC78-4E2D-ADBD-D98948EEC99D}" destId="{AC4E3080-CDD1-4C54-8A81-BD505AF765DC}" srcOrd="2" destOrd="0" presId="urn:microsoft.com/office/officeart/2005/8/layout/StepDownProcess"/>
    <dgm:cxn modelId="{EF450FAA-2AA4-479B-A307-2980930BD458}" type="presParOf" srcId="{36CD9038-37BF-45EE-B19B-F9EABBF6502E}" destId="{7D4EDA3E-DE97-41D9-AD96-329458DAA66B}" srcOrd="9" destOrd="0" presId="urn:microsoft.com/office/officeart/2005/8/layout/StepDownProcess"/>
    <dgm:cxn modelId="{1154B781-7519-45DC-A469-7901F4A441AE}" type="presParOf" srcId="{36CD9038-37BF-45EE-B19B-F9EABBF6502E}" destId="{D3DBC620-B466-44F8-BF15-B3172417C635}" srcOrd="10" destOrd="0" presId="urn:microsoft.com/office/officeart/2005/8/layout/StepDownProcess"/>
    <dgm:cxn modelId="{A514D838-813E-47BE-B0F6-FA46067B9754}" type="presParOf" srcId="{D3DBC620-B466-44F8-BF15-B3172417C635}" destId="{994BCBA5-5A13-4493-9FF2-7260995D9A4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91D50-1A2D-4089-BC4C-5B1124559554}">
      <dsp:nvSpPr>
        <dsp:cNvPr id="0" name=""/>
        <dsp:cNvSpPr/>
      </dsp:nvSpPr>
      <dsp:spPr>
        <a:xfrm rot="5400000">
          <a:off x="1398141" y="873703"/>
          <a:ext cx="752062" cy="8561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5F82C825-4AFD-4FD6-B60B-6E70DC0BBA6A}">
      <dsp:nvSpPr>
        <dsp:cNvPr id="0" name=""/>
        <dsp:cNvSpPr/>
      </dsp:nvSpPr>
      <dsp:spPr>
        <a:xfrm>
          <a:off x="809845" y="40026"/>
          <a:ext cx="2044120" cy="886180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+mn-lt"/>
            </a:rPr>
            <a:t> Capturing a 360</a:t>
          </a:r>
          <a:r>
            <a:rPr lang="en-US" sz="1600" b="1" kern="1200" dirty="0" smtClean="0">
              <a:latin typeface="+mn-lt"/>
              <a:cs typeface="Times New Roman" panose="02020603050405020304" pitchFamily="18" charset="0"/>
            </a:rPr>
            <a:t>⁰ view of the image</a:t>
          </a:r>
          <a:endParaRPr lang="en-US" sz="1600" b="1" kern="1200" dirty="0">
            <a:latin typeface="+mn-lt"/>
          </a:endParaRPr>
        </a:p>
      </dsp:txBody>
      <dsp:txXfrm>
        <a:off x="853113" y="83294"/>
        <a:ext cx="1957584" cy="799644"/>
      </dsp:txXfrm>
    </dsp:sp>
    <dsp:sp modelId="{987256E1-045A-43BB-9431-A33779C13BC6}">
      <dsp:nvSpPr>
        <dsp:cNvPr id="0" name=""/>
        <dsp:cNvSpPr/>
      </dsp:nvSpPr>
      <dsp:spPr>
        <a:xfrm>
          <a:off x="2464921" y="124544"/>
          <a:ext cx="920790" cy="71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F2EFA9-CB37-47AF-96F9-711BF567F536}">
      <dsp:nvSpPr>
        <dsp:cNvPr id="0" name=""/>
        <dsp:cNvSpPr/>
      </dsp:nvSpPr>
      <dsp:spPr>
        <a:xfrm rot="5400000">
          <a:off x="3004174" y="1869176"/>
          <a:ext cx="752062" cy="8561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F20F98B-7D32-4292-BC28-99F194D1CFB6}">
      <dsp:nvSpPr>
        <dsp:cNvPr id="0" name=""/>
        <dsp:cNvSpPr/>
      </dsp:nvSpPr>
      <dsp:spPr>
        <a:xfrm>
          <a:off x="2046260" y="1035499"/>
          <a:ext cx="2783356" cy="886180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Extraction of useful contours from the image</a:t>
          </a:r>
          <a:endParaRPr lang="en-US" sz="1600" b="1" kern="1200" dirty="0"/>
        </a:p>
      </dsp:txBody>
      <dsp:txXfrm>
        <a:off x="2089528" y="1078767"/>
        <a:ext cx="2696820" cy="799644"/>
      </dsp:txXfrm>
    </dsp:sp>
    <dsp:sp modelId="{514E27E6-817B-4056-B639-8A92AAAECC31}">
      <dsp:nvSpPr>
        <dsp:cNvPr id="0" name=""/>
        <dsp:cNvSpPr/>
      </dsp:nvSpPr>
      <dsp:spPr>
        <a:xfrm>
          <a:off x="4070954" y="1120017"/>
          <a:ext cx="920790" cy="71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5A9B1A-3045-420C-9A7C-3CACDE6A374D}">
      <dsp:nvSpPr>
        <dsp:cNvPr id="0" name=""/>
        <dsp:cNvSpPr/>
      </dsp:nvSpPr>
      <dsp:spPr>
        <a:xfrm rot="5400000">
          <a:off x="4022491" y="2864649"/>
          <a:ext cx="752062" cy="8561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701CD77-0D2D-4FF1-8E1B-D289FE280E32}">
      <dsp:nvSpPr>
        <dsp:cNvPr id="0" name=""/>
        <dsp:cNvSpPr/>
      </dsp:nvSpPr>
      <dsp:spPr>
        <a:xfrm>
          <a:off x="3282676" y="2030973"/>
          <a:ext cx="2347158" cy="886180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Conversion of 2D  coordinates to 3D coordinates</a:t>
          </a:r>
          <a:endParaRPr lang="en-US" sz="1600" b="1" kern="1200" dirty="0"/>
        </a:p>
      </dsp:txBody>
      <dsp:txXfrm>
        <a:off x="3325944" y="2074241"/>
        <a:ext cx="2260622" cy="799644"/>
      </dsp:txXfrm>
    </dsp:sp>
    <dsp:sp modelId="{2940C0CE-3364-4DBE-A642-FC8A18C0AEC2}">
      <dsp:nvSpPr>
        <dsp:cNvPr id="0" name=""/>
        <dsp:cNvSpPr/>
      </dsp:nvSpPr>
      <dsp:spPr>
        <a:xfrm>
          <a:off x="5089271" y="2115490"/>
          <a:ext cx="920790" cy="71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782EF-1736-4A68-B543-670E6EEAB446}">
      <dsp:nvSpPr>
        <dsp:cNvPr id="0" name=""/>
        <dsp:cNvSpPr/>
      </dsp:nvSpPr>
      <dsp:spPr>
        <a:xfrm rot="5400000">
          <a:off x="5010910" y="3860122"/>
          <a:ext cx="752062" cy="8561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73E0CAB-B646-4C81-BED9-AE008A47F551}">
      <dsp:nvSpPr>
        <dsp:cNvPr id="0" name=""/>
        <dsp:cNvSpPr/>
      </dsp:nvSpPr>
      <dsp:spPr>
        <a:xfrm>
          <a:off x="4519092" y="3026446"/>
          <a:ext cx="1851165" cy="886180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Creation of a 3D object file</a:t>
          </a:r>
          <a:endParaRPr lang="en-US" sz="1600" b="1" kern="1200" dirty="0"/>
        </a:p>
      </dsp:txBody>
      <dsp:txXfrm>
        <a:off x="4562360" y="3069714"/>
        <a:ext cx="1764629" cy="799644"/>
      </dsp:txXfrm>
    </dsp:sp>
    <dsp:sp modelId="{5D527A96-A7E3-45E4-86AE-780EC2BA53AB}">
      <dsp:nvSpPr>
        <dsp:cNvPr id="0" name=""/>
        <dsp:cNvSpPr/>
      </dsp:nvSpPr>
      <dsp:spPr>
        <a:xfrm>
          <a:off x="6118628" y="3103128"/>
          <a:ext cx="920790" cy="71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98D03B-F441-44F2-BB1B-8727E05C6096}">
      <dsp:nvSpPr>
        <dsp:cNvPr id="0" name=""/>
        <dsp:cNvSpPr/>
      </dsp:nvSpPr>
      <dsp:spPr>
        <a:xfrm rot="5400000">
          <a:off x="5954759" y="4855596"/>
          <a:ext cx="752062" cy="8561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9BC8F4F-848E-4394-894C-9E0DC7AAEA63}">
      <dsp:nvSpPr>
        <dsp:cNvPr id="0" name=""/>
        <dsp:cNvSpPr/>
      </dsp:nvSpPr>
      <dsp:spPr>
        <a:xfrm>
          <a:off x="5755508" y="4021919"/>
          <a:ext cx="1266030" cy="886180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Plotting the 3D image</a:t>
          </a:r>
          <a:endParaRPr lang="en-US" sz="1600" b="1" kern="1200" dirty="0"/>
        </a:p>
      </dsp:txBody>
      <dsp:txXfrm>
        <a:off x="5798776" y="4065187"/>
        <a:ext cx="1179494" cy="799644"/>
      </dsp:txXfrm>
    </dsp:sp>
    <dsp:sp modelId="{AC4E3080-CDD1-4C54-8A81-BD505AF765DC}">
      <dsp:nvSpPr>
        <dsp:cNvPr id="0" name=""/>
        <dsp:cNvSpPr/>
      </dsp:nvSpPr>
      <dsp:spPr>
        <a:xfrm>
          <a:off x="7021539" y="4106437"/>
          <a:ext cx="920790" cy="71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BCBA5-5A13-4493-9FF2-7260995D9A44}">
      <dsp:nvSpPr>
        <dsp:cNvPr id="0" name=""/>
        <dsp:cNvSpPr/>
      </dsp:nvSpPr>
      <dsp:spPr>
        <a:xfrm>
          <a:off x="6991923" y="5017392"/>
          <a:ext cx="1266030" cy="886180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Filtering the 3D image </a:t>
          </a:r>
          <a:endParaRPr lang="en-US" sz="1600" b="1" kern="1200" dirty="0"/>
        </a:p>
      </dsp:txBody>
      <dsp:txXfrm>
        <a:off x="7035191" y="5060660"/>
        <a:ext cx="1179494" cy="799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15409-79CF-4935-914A-2B8F2F2D248A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44648-74E5-4E68-9F7B-713CC1321A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6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44648-74E5-4E68-9F7B-713CC1321A2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0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B6B7-F501-413C-A00B-AE919D867213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E40E-297C-43B8-8FE8-23DBCD494E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B6B7-F501-413C-A00B-AE919D867213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E40E-297C-43B8-8FE8-23DBCD494E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B6B7-F501-413C-A00B-AE919D867213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E40E-297C-43B8-8FE8-23DBCD494E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B6B7-F501-413C-A00B-AE919D867213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E40E-297C-43B8-8FE8-23DBCD494E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B6B7-F501-413C-A00B-AE919D867213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E40E-297C-43B8-8FE8-23DBCD494E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B6B7-F501-413C-A00B-AE919D867213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E40E-297C-43B8-8FE8-23DBCD494E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B6B7-F501-413C-A00B-AE919D867213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E40E-297C-43B8-8FE8-23DBCD494E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B6B7-F501-413C-A00B-AE919D867213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E40E-297C-43B8-8FE8-23DBCD494E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B6B7-F501-413C-A00B-AE919D867213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E40E-297C-43B8-8FE8-23DBCD494E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B6B7-F501-413C-A00B-AE919D867213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E40E-297C-43B8-8FE8-23DBCD494E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B6B7-F501-413C-A00B-AE919D867213}" type="datetimeFigureOut">
              <a:rPr lang="en-US" smtClean="0"/>
              <a:pPr/>
              <a:t>7/4/2017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3ABE40E-297C-43B8-8FE8-23DBCD494E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43ABE40E-297C-43B8-8FE8-23DBCD494E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F704B6B7-F501-413C-A00B-AE919D867213}" type="datetimeFigureOut">
              <a:rPr lang="en-US" smtClean="0"/>
              <a:pPr/>
              <a:t>7/4/2017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 algn="ctr">
              <a:buNone/>
            </a:pPr>
            <a:endParaRPr lang="en-IN" sz="2400" dirty="0" smtClean="0"/>
          </a:p>
          <a:p>
            <a:pPr marL="114300" indent="0" algn="ctr">
              <a:buNone/>
            </a:pPr>
            <a:endParaRPr lang="en-IN" sz="2400" dirty="0"/>
          </a:p>
          <a:p>
            <a:pPr marL="114300" indent="0" algn="ctr">
              <a:buNone/>
            </a:pPr>
            <a:r>
              <a:rPr lang="en-IN" sz="2400" dirty="0" smtClean="0"/>
              <a:t>Mentor</a:t>
            </a:r>
            <a:r>
              <a:rPr lang="en-IN" sz="2400" dirty="0"/>
              <a:t>: </a:t>
            </a:r>
            <a:r>
              <a:rPr lang="en-IN" sz="2400" b="1" dirty="0" err="1"/>
              <a:t>Akshay</a:t>
            </a:r>
            <a:r>
              <a:rPr lang="en-IN" sz="2400" b="1" dirty="0"/>
              <a:t> </a:t>
            </a:r>
            <a:r>
              <a:rPr lang="en-IN" sz="2400" b="1" dirty="0" err="1"/>
              <a:t>Chipkar</a:t>
            </a:r>
            <a:endParaRPr lang="en-US" sz="2400" dirty="0"/>
          </a:p>
          <a:p>
            <a:pPr marL="114300" indent="0" algn="ctr">
              <a:buNone/>
            </a:pPr>
            <a:r>
              <a:rPr lang="en-IN" sz="2400" dirty="0" smtClean="0"/>
              <a:t>Project </a:t>
            </a:r>
            <a:r>
              <a:rPr lang="en-IN" sz="2400" dirty="0"/>
              <a:t>Manager</a:t>
            </a:r>
            <a:r>
              <a:rPr lang="en-IN" sz="2400" b="1" dirty="0"/>
              <a:t>: Rajesh </a:t>
            </a:r>
            <a:r>
              <a:rPr lang="en-IN" sz="2400" b="1" dirty="0" err="1"/>
              <a:t>Kushalkar</a:t>
            </a:r>
            <a:endParaRPr lang="en-US" sz="2400" dirty="0"/>
          </a:p>
          <a:p>
            <a:pPr marL="114300" indent="0" algn="ctr">
              <a:buNone/>
            </a:pPr>
            <a:r>
              <a:rPr lang="en-IN" sz="2400" dirty="0"/>
              <a:t>Program Director: </a:t>
            </a:r>
            <a:r>
              <a:rPr lang="en-IN" sz="2400" b="1" dirty="0" err="1"/>
              <a:t>Avinash</a:t>
            </a:r>
            <a:r>
              <a:rPr lang="en-IN" sz="2400" b="1" dirty="0"/>
              <a:t> </a:t>
            </a:r>
            <a:r>
              <a:rPr lang="en-IN" sz="2400" b="1" dirty="0" err="1"/>
              <a:t>Awate</a:t>
            </a:r>
            <a:endParaRPr lang="en-US" sz="2400" dirty="0"/>
          </a:p>
          <a:p>
            <a:pPr marL="114300" indent="0" algn="ctr">
              <a:buNone/>
            </a:pPr>
            <a:endParaRPr lang="en-US" sz="2400" dirty="0"/>
          </a:p>
          <a:p>
            <a:pPr marL="114300" indent="0" algn="ctr">
              <a:buNone/>
            </a:pPr>
            <a:r>
              <a:rPr lang="en-IN" sz="2400" dirty="0"/>
              <a:t>Under the guidance of</a:t>
            </a:r>
            <a:endParaRPr lang="en-US" sz="2400" dirty="0"/>
          </a:p>
          <a:p>
            <a:pPr marL="114300" indent="0" algn="ctr">
              <a:buNone/>
            </a:pPr>
            <a:r>
              <a:rPr lang="en-IN" sz="2400" b="1" dirty="0" err="1"/>
              <a:t>Prof.</a:t>
            </a:r>
            <a:r>
              <a:rPr lang="en-IN" sz="2400" b="1" dirty="0"/>
              <a:t> D. B. </a:t>
            </a:r>
            <a:r>
              <a:rPr lang="en-IN" sz="2400" b="1" dirty="0" err="1"/>
              <a:t>Phatak</a:t>
            </a:r>
            <a:endParaRPr lang="en-US" sz="2400" dirty="0"/>
          </a:p>
          <a:p>
            <a:pPr marL="114300" indent="0" algn="ctr">
              <a:buNone/>
            </a:pPr>
            <a:endParaRPr lang="en-US" sz="2400" dirty="0"/>
          </a:p>
          <a:p>
            <a:pPr marL="114300" indent="0" algn="ctr">
              <a:buNone/>
            </a:pPr>
            <a:endParaRPr lang="en-US" sz="2400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1560" y="908720"/>
            <a:ext cx="7620000" cy="1143000"/>
          </a:xfrm>
        </p:spPr>
        <p:txBody>
          <a:bodyPr/>
          <a:lstStyle/>
          <a:p>
            <a:pPr algn="ctr"/>
            <a:r>
              <a:rPr lang="en-US" b="1" dirty="0" smtClean="0"/>
              <a:t>SCANNER 3D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4895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7306" y="332656"/>
            <a:ext cx="626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/>
              <a:t>Capturing a 360</a:t>
            </a:r>
            <a:r>
              <a:rPr lang="en-IN" sz="2800" b="1" dirty="0" smtClean="0">
                <a:cs typeface="Times New Roman" panose="02020603050405020304" pitchFamily="18" charset="0"/>
              </a:rPr>
              <a:t>⁰ view</a:t>
            </a:r>
            <a:r>
              <a:rPr lang="en-IN" sz="2800" b="1" dirty="0" smtClean="0"/>
              <a:t> with the camera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052736"/>
            <a:ext cx="4867836" cy="48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15616" y="404664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/>
              <a:t>Extraction of useful contours from the </a:t>
            </a:r>
            <a:r>
              <a:rPr lang="en-US" sz="2800" b="1" dirty="0" smtClean="0"/>
              <a:t>image</a:t>
            </a:r>
            <a:endParaRPr lang="en-US" sz="2800" b="1" dirty="0"/>
          </a:p>
        </p:txBody>
      </p:sp>
      <p:pic>
        <p:nvPicPr>
          <p:cNvPr id="9" name="Picture 8" descr="C:\Users\DELL\Desktop\Report\Screenshots\2 re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86" y="1858851"/>
            <a:ext cx="3456384" cy="355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DELL\Desktop\Report\Screenshots\2 bw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744" y="1858851"/>
            <a:ext cx="3414720" cy="35593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ight Arrow 10"/>
          <p:cNvSpPr/>
          <p:nvPr/>
        </p:nvSpPr>
        <p:spPr>
          <a:xfrm>
            <a:off x="4295982" y="3327400"/>
            <a:ext cx="768350" cy="311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DELL\Pictures\Screenshots\Screenshot (48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6832"/>
            <a:ext cx="8964488" cy="367240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987824" y="764704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Sample .txt file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3272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260648"/>
            <a:ext cx="9649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/>
              <a:t>Conversion of 2D  coordinates to 3D coordinates</a:t>
            </a:r>
          </a:p>
          <a:p>
            <a:endParaRPr lang="en-US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51720" y="2276872"/>
            <a:ext cx="410445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ea typeface="Calibri" panose="020F0502020204030204" pitchFamily="34" charset="0"/>
                <a:cs typeface="Calibri" panose="020F0502020204030204" pitchFamily="34" charset="0"/>
              </a:rPr>
              <a:t>48 steps =360</a:t>
            </a:r>
            <a:r>
              <a:rPr lang="en-US" sz="2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2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1 step = 7.5⁰</a:t>
            </a:r>
            <a:endParaRPr lang="en-US" sz="28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IN" sz="2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For n</a:t>
            </a:r>
            <a:r>
              <a:rPr kumimoji="0" lang="en-IN" sz="2800" b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0" lang="en-IN" sz="2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step, </a:t>
            </a:r>
            <a:r>
              <a:rPr 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ɸ=</a:t>
            </a:r>
            <a:r>
              <a:rPr lang="en-US" sz="2800" b="1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smtClean="0">
                <a:ea typeface="Calibri" panose="020F0502020204030204" pitchFamily="34" charset="0"/>
                <a:cs typeface="Calibri" panose="020F0502020204030204" pitchFamily="34" charset="0"/>
              </a:rPr>
              <a:t>n*7.5</a:t>
            </a:r>
            <a:r>
              <a:rPr lang="en-US" sz="2800" b="1" dirty="0">
                <a:ea typeface="Calibri" panose="020F0502020204030204" pitchFamily="34" charset="0"/>
                <a:cs typeface="Calibri" panose="020F0502020204030204" pitchFamily="34" charset="0"/>
              </a:rPr>
              <a:t>⁰ </a:t>
            </a:r>
            <a:endParaRPr kumimoji="0" lang="en-IN" sz="2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5" name="Picture 9" descr="Image result for cartesian coordinate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005064"/>
            <a:ext cx="5943600" cy="234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051720" y="999312"/>
                <a:ext cx="6480720" cy="1417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 smtClean="0"/>
                  <a:t>For any point of the frame,</a:t>
                </a:r>
              </a:p>
              <a:p>
                <a:r>
                  <a:rPr lang="en-IN" sz="2800" b="1" dirty="0" smtClean="0"/>
                  <a:t>R</a:t>
                </a:r>
                <a:r>
                  <a:rPr lang="en-IN" sz="2800" dirty="0" smtClean="0"/>
                  <a:t>=</a:t>
                </a:r>
                <a14:m>
                  <m:oMath xmlns:m="http://schemas.openxmlformats.org/officeDocument/2006/math">
                    <m:r>
                      <a:rPr lang="en-I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IN" sz="2800" dirty="0" smtClean="0"/>
                  <a:t>x</a:t>
                </a:r>
                <a:r>
                  <a:rPr lang="en-IN" sz="2800" baseline="30000" dirty="0" smtClean="0"/>
                  <a:t>2</a:t>
                </a:r>
                <a:r>
                  <a:rPr lang="en-IN" sz="2800" dirty="0" smtClean="0"/>
                  <a:t> +y</a:t>
                </a:r>
                <a:r>
                  <a:rPr lang="en-IN" sz="2800" baseline="30000" dirty="0" smtClean="0"/>
                  <a:t>2</a:t>
                </a:r>
                <a:r>
                  <a:rPr lang="en-IN" sz="2800" dirty="0" smtClean="0"/>
                  <a:t>)</a:t>
                </a:r>
                <a:endParaRPr lang="en-IN" sz="2800" baseline="30000" dirty="0" smtClean="0"/>
              </a:p>
              <a:p>
                <a14:m>
                  <m:oMath xmlns:m="http://schemas.openxmlformats.org/officeDocument/2006/math">
                    <m:r>
                      <a:rPr lang="en-IN" sz="2800" b="1" i="1">
                        <a:latin typeface="Cambria Math" panose="02040503050406030204" pitchFamily="18" charset="0"/>
                      </a:rPr>
                      <m:t>𝜣</m:t>
                    </m:r>
                  </m:oMath>
                </a14:m>
                <a:r>
                  <a:rPr lang="en-US" sz="2800" dirty="0" smtClean="0"/>
                  <a:t>=tan</a:t>
                </a:r>
                <a:r>
                  <a:rPr lang="en-US" sz="2800" baseline="30000" dirty="0" smtClean="0"/>
                  <a:t>-1</a:t>
                </a:r>
                <a:r>
                  <a:rPr lang="en-US" sz="2800" dirty="0" smtClean="0"/>
                  <a:t>(y/x)</a:t>
                </a:r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999312"/>
                <a:ext cx="6480720" cy="1417119"/>
              </a:xfrm>
              <a:prstGeom prst="rect">
                <a:avLst/>
              </a:prstGeom>
              <a:blipFill rotWithShape="0">
                <a:blip r:embed="rId3"/>
                <a:stretch>
                  <a:fillRect l="-1976" t="-4310" b="-11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32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5676" y="624589"/>
            <a:ext cx="6192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/>
              <a:t>Creation of a </a:t>
            </a:r>
            <a:r>
              <a:rPr lang="en-US" sz="4000" b="1" dirty="0" smtClean="0"/>
              <a:t>3D </a:t>
            </a:r>
            <a:r>
              <a:rPr lang="en-US" sz="4000" b="1" dirty="0"/>
              <a:t>object file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55676" y="1916832"/>
            <a:ext cx="64087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.ply (Polygon Format File) file</a:t>
            </a:r>
          </a:p>
          <a:p>
            <a:endParaRPr lang="en-IN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 smtClean="0"/>
              <a:t>Defining the headers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 smtClean="0"/>
              <a:t>Adding the vertices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 smtClean="0"/>
              <a:t>Adding the faces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9635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DELL\Pictures\Screenshots\Screenshot (50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784976" cy="48965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331640" y="404664"/>
            <a:ext cx="6336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/>
              <a:t>Sample .ply file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4201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640" y="116632"/>
            <a:ext cx="6624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b="1" dirty="0" smtClean="0"/>
          </a:p>
          <a:p>
            <a:r>
              <a:rPr lang="en-IN" sz="2800" b="1" dirty="0" smtClean="0"/>
              <a:t>Plotting the point cloud (Scatter Plot)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196752"/>
            <a:ext cx="6096851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9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7784" y="332656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Plotting the Surface Plot</a:t>
            </a:r>
            <a:endParaRPr lang="en-US" sz="2800" b="1" dirty="0"/>
          </a:p>
        </p:txBody>
      </p:sp>
      <p:pic>
        <p:nvPicPr>
          <p:cNvPr id="3" name="Picture 2" descr="C:\Users\DELL\Downloads\Screenshot from 2017-06-29 12_07_50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/>
          <a:stretch/>
        </p:blipFill>
        <p:spPr bwMode="auto">
          <a:xfrm>
            <a:off x="1907704" y="1124744"/>
            <a:ext cx="5472608" cy="52565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158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20688"/>
            <a:ext cx="5256584" cy="60652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43808" y="116632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Main Window of the software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1858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72816"/>
            <a:ext cx="3936059" cy="18722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548680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Option for choosing the camera and the </a:t>
            </a:r>
            <a:r>
              <a:rPr lang="en-IN" sz="2800" b="1" dirty="0" err="1"/>
              <a:t>a</a:t>
            </a:r>
            <a:r>
              <a:rPr lang="en-IN" sz="2800" b="1" dirty="0" err="1" smtClean="0"/>
              <a:t>rduino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5174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916832"/>
            <a:ext cx="7620000" cy="4800600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3200" dirty="0" smtClean="0"/>
              <a:t>1. </a:t>
            </a:r>
            <a:r>
              <a:rPr lang="en-US" sz="3200" b="1" dirty="0" err="1"/>
              <a:t>Anchal</a:t>
            </a:r>
            <a:r>
              <a:rPr lang="en-US" sz="3200" b="1" dirty="0"/>
              <a:t> </a:t>
            </a:r>
            <a:r>
              <a:rPr lang="en-US" sz="3200" b="1" dirty="0" smtClean="0"/>
              <a:t>Singh </a:t>
            </a:r>
            <a:r>
              <a:rPr lang="en-US" sz="3200" b="1" dirty="0" err="1" smtClean="0"/>
              <a:t>Panwar</a:t>
            </a:r>
            <a:r>
              <a:rPr lang="en-US" sz="3200" b="1" dirty="0" smtClean="0"/>
              <a:t>, </a:t>
            </a:r>
            <a:r>
              <a:rPr lang="en-US" sz="3200" b="1" dirty="0"/>
              <a:t>NIT </a:t>
            </a:r>
            <a:r>
              <a:rPr lang="en-US" sz="3200" b="1" dirty="0" err="1" smtClean="0"/>
              <a:t>Uttarakhand</a:t>
            </a:r>
            <a:endParaRPr lang="en-US" sz="3200" dirty="0" smtClean="0"/>
          </a:p>
          <a:p>
            <a:pPr marL="114300" indent="0">
              <a:buNone/>
            </a:pPr>
            <a:r>
              <a:rPr lang="en-US" sz="3200" dirty="0" smtClean="0"/>
              <a:t>2.</a:t>
            </a:r>
            <a:r>
              <a:rPr lang="en-US" sz="3200" b="1" dirty="0"/>
              <a:t> </a:t>
            </a:r>
            <a:r>
              <a:rPr lang="en-US" sz="3200" b="1" dirty="0" err="1"/>
              <a:t>Animesh</a:t>
            </a:r>
            <a:r>
              <a:rPr lang="en-US" sz="3200" b="1" dirty="0"/>
              <a:t> Srivastava, NIT </a:t>
            </a:r>
            <a:r>
              <a:rPr lang="en-US" sz="3200" b="1" dirty="0" err="1" smtClean="0"/>
              <a:t>Hamirpur</a:t>
            </a:r>
            <a:endParaRPr lang="en-US" sz="3200" dirty="0" smtClean="0"/>
          </a:p>
          <a:p>
            <a:pPr marL="114300" indent="0">
              <a:buNone/>
            </a:pPr>
            <a:r>
              <a:rPr lang="en-US" sz="3200" dirty="0" smtClean="0"/>
              <a:t>3.</a:t>
            </a:r>
            <a:r>
              <a:rPr lang="en-US" sz="3200" b="1" dirty="0"/>
              <a:t> </a:t>
            </a:r>
            <a:r>
              <a:rPr lang="en-US" sz="3200" b="1" dirty="0" err="1"/>
              <a:t>Sagar</a:t>
            </a:r>
            <a:r>
              <a:rPr lang="en-US" sz="3200" b="1" dirty="0"/>
              <a:t> </a:t>
            </a:r>
            <a:r>
              <a:rPr lang="en-US" sz="3200" b="1" dirty="0" err="1"/>
              <a:t>Satapathy</a:t>
            </a:r>
            <a:r>
              <a:rPr lang="en-US" sz="3200" b="1" dirty="0"/>
              <a:t>, NIT </a:t>
            </a:r>
            <a:r>
              <a:rPr lang="en-US" sz="3200" b="1" dirty="0" smtClean="0"/>
              <a:t>Rourkela</a:t>
            </a:r>
            <a:endParaRPr lang="en-US" sz="3200" dirty="0" smtClean="0"/>
          </a:p>
          <a:p>
            <a:pPr marL="114300" indent="0">
              <a:buNone/>
            </a:pPr>
            <a:r>
              <a:rPr lang="en-US" sz="3200" dirty="0" smtClean="0"/>
              <a:t>4.</a:t>
            </a:r>
            <a:r>
              <a:rPr lang="en-US" sz="3200" b="1" dirty="0"/>
              <a:t> Soumya Sambit Rath, NIT Rourkela</a:t>
            </a:r>
          </a:p>
          <a:p>
            <a:pPr marL="114300" indent="0">
              <a:buNone/>
            </a:pPr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9552" y="620688"/>
            <a:ext cx="7620000" cy="1143000"/>
          </a:xfrm>
        </p:spPr>
        <p:txBody>
          <a:bodyPr/>
          <a:lstStyle/>
          <a:p>
            <a:r>
              <a:rPr lang="en-US" dirty="0" smtClean="0"/>
              <a:t>             TEAM 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6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476672"/>
            <a:ext cx="7859216" cy="1143000"/>
          </a:xfrm>
        </p:spPr>
        <p:txBody>
          <a:bodyPr/>
          <a:lstStyle/>
          <a:p>
            <a:pPr algn="ctr"/>
            <a:r>
              <a:rPr lang="en-IN" sz="4000" dirty="0" smtClean="0">
                <a:solidFill>
                  <a:schemeClr val="tx1"/>
                </a:solidFill>
                <a:latin typeface="+mn-lt"/>
              </a:rPr>
              <a:t>Hardware</a:t>
            </a:r>
            <a:endParaRPr lang="en-US" sz="4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6832"/>
            <a:ext cx="7620000" cy="4800600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Stepper Motor to rotate the platform</a:t>
            </a:r>
          </a:p>
          <a:p>
            <a:r>
              <a:rPr lang="en-IN" sz="2800" dirty="0" err="1" smtClean="0"/>
              <a:t>Arduino</a:t>
            </a:r>
            <a:r>
              <a:rPr lang="en-IN" sz="2800" dirty="0" smtClean="0"/>
              <a:t> MCU for controlling the stepper from the code</a:t>
            </a:r>
          </a:p>
          <a:p>
            <a:r>
              <a:rPr lang="en-IN" sz="2800" dirty="0" smtClean="0"/>
              <a:t>Motor Driver</a:t>
            </a:r>
            <a:r>
              <a:rPr lang="en-IN" sz="2800" dirty="0" smtClean="0"/>
              <a:t> </a:t>
            </a:r>
            <a:r>
              <a:rPr lang="en-IN" sz="2800" dirty="0" smtClean="0"/>
              <a:t>for running the stepper motor</a:t>
            </a:r>
          </a:p>
          <a:p>
            <a:r>
              <a:rPr lang="en-IN" sz="2800" dirty="0" smtClean="0"/>
              <a:t>Power Supply Module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885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1800" y="476672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Circuit connections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84784"/>
            <a:ext cx="7919762" cy="423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2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5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anner3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217" end="414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8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513" y="204156"/>
            <a:ext cx="7620000" cy="1143000"/>
          </a:xfrm>
        </p:spPr>
        <p:txBody>
          <a:bodyPr/>
          <a:lstStyle/>
          <a:p>
            <a:pPr algn="ctr"/>
            <a:r>
              <a:rPr lang="en-IN" sz="4000" b="1" dirty="0" smtClean="0">
                <a:solidFill>
                  <a:schemeClr val="tx1"/>
                </a:solidFill>
                <a:latin typeface="+mn-lt"/>
              </a:rPr>
              <a:t>Applications</a:t>
            </a:r>
            <a:endParaRPr lang="en-US" sz="4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-342900"/>
            <a:r>
              <a:rPr lang="en-US" sz="2800" dirty="0"/>
              <a:t>Industrial design </a:t>
            </a:r>
            <a:endParaRPr lang="en-US" sz="2800" dirty="0" smtClean="0"/>
          </a:p>
          <a:p>
            <a:pPr indent="-342900"/>
            <a:r>
              <a:rPr lang="en-US" sz="2800" dirty="0" smtClean="0"/>
              <a:t>Healthcare and medicine</a:t>
            </a:r>
            <a:endParaRPr lang="en-US" sz="2800" dirty="0"/>
          </a:p>
          <a:p>
            <a:pPr indent="-342900"/>
            <a:r>
              <a:rPr lang="en-US" sz="2800" dirty="0" smtClean="0"/>
              <a:t>Archaeology</a:t>
            </a:r>
            <a:endParaRPr lang="en-US" sz="2800" dirty="0"/>
          </a:p>
          <a:p>
            <a:pPr indent="-342900"/>
            <a:r>
              <a:rPr lang="en-IN" sz="2800" dirty="0" smtClean="0"/>
              <a:t>Education</a:t>
            </a:r>
            <a:endParaRPr lang="en-US" sz="2800" dirty="0"/>
          </a:p>
        </p:txBody>
      </p:sp>
      <p:pic>
        <p:nvPicPr>
          <p:cNvPr id="1028" name="Picture 4" descr="Image result for archaeolog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53" y="4221088"/>
            <a:ext cx="2631331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industrial moul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96752"/>
            <a:ext cx="3072941" cy="2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372" y="4223574"/>
            <a:ext cx="2323874" cy="1910988"/>
          </a:xfrm>
          <a:prstGeom prst="rect">
            <a:avLst/>
          </a:prstGeom>
        </p:spPr>
      </p:pic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834" y="398788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82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1143000"/>
          </a:xfrm>
        </p:spPr>
        <p:txBody>
          <a:bodyPr/>
          <a:lstStyle/>
          <a:p>
            <a:pPr algn="ctr"/>
            <a:r>
              <a:rPr lang="en-IN" sz="4000" b="1" dirty="0" smtClean="0">
                <a:solidFill>
                  <a:schemeClr val="tx1"/>
                </a:solidFill>
                <a:latin typeface="+mn-lt"/>
              </a:rPr>
              <a:t>Issues with the present design</a:t>
            </a:r>
            <a:endParaRPr lang="en-US" sz="4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IN" sz="2800" b="1" dirty="0" smtClean="0"/>
              <a:t>Inefficient conversion algorithm</a:t>
            </a:r>
          </a:p>
          <a:p>
            <a:pPr marL="457200" indent="-457200"/>
            <a:r>
              <a:rPr lang="en-IN" sz="2800" b="1" dirty="0" smtClean="0"/>
              <a:t>Unable to scan 90</a:t>
            </a:r>
            <a:r>
              <a:rPr lang="en-IN" sz="2800" b="1" dirty="0" smtClean="0">
                <a:cs typeface="Times New Roman" panose="02020603050405020304" pitchFamily="18" charset="0"/>
              </a:rPr>
              <a:t>⁰ edges and pointed corners</a:t>
            </a:r>
          </a:p>
          <a:p>
            <a:pPr marL="457200" indent="-457200"/>
            <a:r>
              <a:rPr lang="en-IN" sz="2800" b="1" dirty="0" smtClean="0">
                <a:cs typeface="Times New Roman" panose="02020603050405020304" pitchFamily="18" charset="0"/>
              </a:rPr>
              <a:t>Poor</a:t>
            </a:r>
            <a:r>
              <a:rPr lang="en-IN" sz="2800" b="1" dirty="0" smtClean="0">
                <a:cs typeface="Times New Roman" panose="02020603050405020304" pitchFamily="18" charset="0"/>
              </a:rPr>
              <a:t> </a:t>
            </a:r>
            <a:r>
              <a:rPr lang="en-IN" sz="2800" b="1" dirty="0" smtClean="0">
                <a:cs typeface="Times New Roman" panose="02020603050405020304" pitchFamily="18" charset="0"/>
              </a:rPr>
              <a:t>3D resolution</a:t>
            </a:r>
          </a:p>
          <a:p>
            <a:pPr marL="457200" indent="-457200"/>
            <a:r>
              <a:rPr lang="en-IN" sz="2800" b="1" dirty="0" smtClean="0">
                <a:cs typeface="Times New Roman" panose="02020603050405020304" pitchFamily="18" charset="0"/>
              </a:rPr>
              <a:t>Slow image processing and plotting</a:t>
            </a:r>
            <a:endParaRPr lang="en-US" sz="2800" b="1" dirty="0"/>
          </a:p>
        </p:txBody>
      </p:sp>
      <p:pic>
        <p:nvPicPr>
          <p:cNvPr id="2050" name="Picture 2" descr="Image result for issu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059" y="4221088"/>
            <a:ext cx="1780282" cy="148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13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7620000" cy="1143000"/>
          </a:xfrm>
        </p:spPr>
        <p:txBody>
          <a:bodyPr/>
          <a:lstStyle/>
          <a:p>
            <a:r>
              <a:rPr lang="en-IN" sz="4000" b="1" dirty="0" smtClean="0">
                <a:solidFill>
                  <a:schemeClr val="tx1"/>
                </a:solidFill>
                <a:latin typeface="+mn-lt"/>
              </a:rPr>
              <a:t>What more to be done in the project</a:t>
            </a:r>
            <a:endParaRPr lang="en-US" sz="4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B</a:t>
            </a:r>
            <a:r>
              <a:rPr lang="en-US" sz="2800" b="1" dirty="0" smtClean="0"/>
              <a:t>etter </a:t>
            </a:r>
            <a:r>
              <a:rPr lang="en-US" sz="2800" b="1" dirty="0"/>
              <a:t>algorithm for capturing 90⁰ </a:t>
            </a:r>
            <a:r>
              <a:rPr lang="en-US" sz="2800" b="1" dirty="0" smtClean="0"/>
              <a:t>corners</a:t>
            </a:r>
          </a:p>
          <a:p>
            <a:r>
              <a:rPr lang="en-US" sz="2800" b="1" dirty="0"/>
              <a:t>Reduction in the no. of points captured inside the </a:t>
            </a:r>
            <a:r>
              <a:rPr lang="en-US" sz="2800" b="1" dirty="0" smtClean="0"/>
              <a:t>contour</a:t>
            </a:r>
          </a:p>
          <a:p>
            <a:r>
              <a:rPr lang="en-US" sz="2800" b="1" dirty="0"/>
              <a:t>Construction of </a:t>
            </a:r>
            <a:r>
              <a:rPr lang="en-US" sz="2800" b="1" dirty="0" smtClean="0"/>
              <a:t>faces</a:t>
            </a:r>
          </a:p>
          <a:p>
            <a:r>
              <a:rPr lang="en-US" sz="2800" b="1" dirty="0"/>
              <a:t>Improvement of the GUI </a:t>
            </a:r>
            <a:r>
              <a:rPr lang="en-US" sz="2800" b="1" dirty="0" smtClean="0"/>
              <a:t>platform</a:t>
            </a:r>
          </a:p>
          <a:p>
            <a:r>
              <a:rPr lang="en-US" sz="2800" b="1" dirty="0"/>
              <a:t>Platform Independence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994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431558"/>
            <a:ext cx="7620000" cy="1143000"/>
          </a:xfrm>
        </p:spPr>
        <p:txBody>
          <a:bodyPr/>
          <a:lstStyle/>
          <a:p>
            <a:pPr algn="ctr"/>
            <a:r>
              <a:rPr lang="en-IN" b="1" dirty="0" smtClean="0">
                <a:solidFill>
                  <a:schemeClr val="tx1"/>
                </a:solidFill>
                <a:latin typeface="+mn-lt"/>
              </a:rPr>
              <a:t>Documentation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2800" dirty="0" smtClean="0"/>
          </a:p>
          <a:p>
            <a:r>
              <a:rPr lang="en-IN" sz="2800" dirty="0" err="1" smtClean="0"/>
              <a:t>Github</a:t>
            </a:r>
            <a:r>
              <a:rPr lang="en-IN" sz="2800" dirty="0" smtClean="0"/>
              <a:t> Repository</a:t>
            </a:r>
          </a:p>
          <a:p>
            <a:r>
              <a:rPr lang="en-IN" sz="2800" dirty="0" smtClean="0"/>
              <a:t>Proper comments in code</a:t>
            </a:r>
          </a:p>
          <a:p>
            <a:r>
              <a:rPr lang="en-IN" sz="2800" dirty="0" smtClean="0"/>
              <a:t>Wiki</a:t>
            </a:r>
          </a:p>
          <a:p>
            <a:r>
              <a:rPr lang="en-IN" sz="2800" dirty="0" smtClean="0"/>
              <a:t>Project </a:t>
            </a:r>
            <a:r>
              <a:rPr lang="en-IN" sz="2800" dirty="0" smtClean="0"/>
              <a:t>Report</a:t>
            </a:r>
          </a:p>
          <a:p>
            <a:r>
              <a:rPr lang="en-IN" sz="2800" dirty="0" smtClean="0"/>
              <a:t>Practical Product Analysis</a:t>
            </a:r>
          </a:p>
          <a:p>
            <a:r>
              <a:rPr lang="en-IN" sz="2800" dirty="0" smtClean="0"/>
              <a:t>Comparison</a:t>
            </a:r>
            <a:endParaRPr lang="en-IN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090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5656" y="1412776"/>
            <a:ext cx="6480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Analytic Thinking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Python programming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Mathematical modelling with </a:t>
            </a:r>
            <a:r>
              <a:rPr lang="en-IN" sz="2800" dirty="0" err="1" smtClean="0"/>
              <a:t>Numpy</a:t>
            </a:r>
            <a:endParaRPr lang="en-I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GUI development with </a:t>
            </a:r>
            <a:r>
              <a:rPr lang="en-IN" sz="2800" dirty="0" err="1" smtClean="0"/>
              <a:t>Tkinter</a:t>
            </a:r>
            <a:endParaRPr lang="en-I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Image processing with </a:t>
            </a:r>
            <a:r>
              <a:rPr lang="en-IN" sz="2800" dirty="0" err="1" smtClean="0"/>
              <a:t>OpenCV</a:t>
            </a:r>
            <a:endParaRPr lang="en-I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Art of Documentation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err="1" smtClean="0"/>
              <a:t>Github</a:t>
            </a:r>
            <a:endParaRPr lang="en-I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Collaborative development 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863149" y="620688"/>
            <a:ext cx="54177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/>
              <a:t>Skills learnt during the project:</a:t>
            </a:r>
          </a:p>
        </p:txBody>
      </p:sp>
    </p:spTree>
    <p:extLst>
      <p:ext uri="{BB962C8B-B14F-4D97-AF65-F5344CB8AC3E}">
        <p14:creationId xmlns:p14="http://schemas.microsoft.com/office/powerpoint/2010/main" val="46407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620000" cy="1143000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+mn-lt"/>
              </a:rPr>
              <a:t>Contents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2090482"/>
            <a:ext cx="7620000" cy="48006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Overview</a:t>
            </a:r>
          </a:p>
          <a:p>
            <a:r>
              <a:rPr lang="en-IN" sz="3200" dirty="0" smtClean="0"/>
              <a:t>Software </a:t>
            </a:r>
            <a:r>
              <a:rPr lang="en-IN" sz="3200" dirty="0" smtClean="0"/>
              <a:t>Specifications</a:t>
            </a:r>
          </a:p>
          <a:p>
            <a:r>
              <a:rPr lang="en-IN" sz="3200" dirty="0" smtClean="0"/>
              <a:t>Hardware Specifications</a:t>
            </a:r>
          </a:p>
          <a:p>
            <a:r>
              <a:rPr lang="en-IN" sz="3200" dirty="0" smtClean="0"/>
              <a:t>Fault </a:t>
            </a:r>
            <a:r>
              <a:rPr lang="en-IN" sz="3200" dirty="0" smtClean="0"/>
              <a:t>analysis and Documentation</a:t>
            </a:r>
            <a:endParaRPr lang="en-IN" sz="3200" dirty="0" smtClean="0"/>
          </a:p>
          <a:p>
            <a:endParaRPr lang="en-IN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6561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7824" y="476672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/>
              <a:t>3D Scanner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47754" y="-395425"/>
            <a:ext cx="4464497" cy="793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9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381000"/>
            <a:ext cx="7848600" cy="1143000"/>
          </a:xfrm>
        </p:spPr>
        <p:txBody>
          <a:bodyPr/>
          <a:lstStyle/>
          <a:p>
            <a:r>
              <a:rPr lang="en-US" sz="3200" b="1" dirty="0" smtClean="0">
                <a:latin typeface="+mn-lt"/>
              </a:rPr>
              <a:t>Present technologies used for 3D Scanning:	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62000"/>
            <a:ext cx="8367464" cy="48006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dirty="0"/>
          </a:p>
          <a:p>
            <a:pPr marL="571500" indent="-457200">
              <a:buAutoNum type="arabicPeriod"/>
            </a:pPr>
            <a:r>
              <a:rPr lang="en-US" sz="2400" b="1" dirty="0" smtClean="0"/>
              <a:t>3D </a:t>
            </a:r>
            <a:r>
              <a:rPr lang="en-US" sz="2400" b="1" dirty="0"/>
              <a:t>Shape Scanning using </a:t>
            </a:r>
            <a:r>
              <a:rPr lang="en-US" sz="2400" b="1" dirty="0" smtClean="0"/>
              <a:t>time-of-flight camera </a:t>
            </a:r>
            <a:r>
              <a:rPr lang="en-US" sz="2400" b="1" dirty="0" smtClean="0"/>
              <a:t>:</a:t>
            </a:r>
          </a:p>
          <a:p>
            <a:r>
              <a:rPr lang="en-IN" b="1" dirty="0" smtClean="0"/>
              <a:t>Range Imaging </a:t>
            </a:r>
          </a:p>
          <a:p>
            <a:r>
              <a:rPr lang="en-IN" b="1" dirty="0" smtClean="0"/>
              <a:t>Based on speed of light</a:t>
            </a:r>
          </a:p>
          <a:p>
            <a:r>
              <a:rPr lang="en-IN" b="1" dirty="0" smtClean="0"/>
              <a:t>Uses Infrared light signal</a:t>
            </a:r>
            <a:endParaRPr lang="en-US" b="1" dirty="0" smtClean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657600"/>
            <a:ext cx="4305300" cy="275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08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61202" y="1146865"/>
            <a:ext cx="7620000" cy="1600200"/>
          </a:xfrm>
        </p:spPr>
        <p:txBody>
          <a:bodyPr/>
          <a:lstStyle/>
          <a:p>
            <a:r>
              <a:rPr lang="en-IN" dirty="0" smtClean="0"/>
              <a:t>Light Detection and Ranging</a:t>
            </a:r>
          </a:p>
          <a:p>
            <a:r>
              <a:rPr lang="en-IN" dirty="0" smtClean="0"/>
              <a:t>Based on difference of wavelength and time of flight.</a:t>
            </a:r>
          </a:p>
          <a:p>
            <a:r>
              <a:rPr lang="en-IN" dirty="0" smtClean="0"/>
              <a:t>Uses Pulsed Laser technology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1202" y="548680"/>
            <a:ext cx="4939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0">
              <a:buNone/>
            </a:pPr>
            <a:r>
              <a:rPr lang="en-US" sz="3200" b="1" dirty="0" smtClean="0"/>
              <a:t>2. LIDAR </a:t>
            </a:r>
            <a:r>
              <a:rPr lang="en-US" sz="3200" b="1" dirty="0"/>
              <a:t>based 3D Scanner:</a:t>
            </a:r>
          </a:p>
        </p:txBody>
      </p:sp>
      <p:pic>
        <p:nvPicPr>
          <p:cNvPr id="2050" name="Picture 2" descr="LIDAR image mont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3200"/>
            <a:ext cx="778212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57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718" y="525361"/>
            <a:ext cx="7620000" cy="1143000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latin typeface="+mn-lt"/>
              </a:rPr>
              <a:t>Objectives</a:t>
            </a:r>
            <a:endParaRPr lang="en-US" sz="4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6861"/>
            <a:ext cx="7931224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b="1" dirty="0" smtClean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b="1" dirty="0">
              <a:cs typeface="Times New Roman" panose="02020603050405020304" pitchFamily="18" charset="0"/>
            </a:endParaRPr>
          </a:p>
          <a:p>
            <a:pPr indent="-342900"/>
            <a:r>
              <a:rPr lang="en-IN" sz="2400" b="1" dirty="0">
                <a:cs typeface="Times New Roman" panose="02020603050405020304" pitchFamily="18" charset="0"/>
              </a:rPr>
              <a:t>Easily available hardware</a:t>
            </a:r>
          </a:p>
          <a:p>
            <a:pPr indent="-342900"/>
            <a:r>
              <a:rPr lang="en-IN" sz="2400" b="1" dirty="0" smtClean="0">
                <a:cs typeface="Times New Roman" panose="02020603050405020304" pitchFamily="18" charset="0"/>
              </a:rPr>
              <a:t>Construction </a:t>
            </a:r>
            <a:r>
              <a:rPr lang="en-IN" sz="2400" b="1" dirty="0" smtClean="0">
                <a:cs typeface="Times New Roman" panose="02020603050405020304" pitchFamily="18" charset="0"/>
              </a:rPr>
              <a:t>of depth from 2D images</a:t>
            </a:r>
          </a:p>
          <a:p>
            <a:pPr marL="285750" indent="-285750"/>
            <a:r>
              <a:rPr lang="en-IN" sz="2400" b="1" dirty="0" smtClean="0">
                <a:cs typeface="Times New Roman" panose="02020603050405020304" pitchFamily="18" charset="0"/>
              </a:rPr>
              <a:t>Extraction of the useful data from the camera captured images by using Image Processing.</a:t>
            </a:r>
          </a:p>
          <a:p>
            <a:pPr marL="285750" indent="-285750"/>
            <a:r>
              <a:rPr lang="en-IN" sz="2400" b="1" dirty="0" smtClean="0">
                <a:cs typeface="Times New Roman" panose="02020603050405020304" pitchFamily="18" charset="0"/>
              </a:rPr>
              <a:t>Code for all the algorithms designed and decided to be used</a:t>
            </a:r>
          </a:p>
          <a:p>
            <a:pPr marL="285750" indent="-285750"/>
            <a:r>
              <a:rPr lang="en-IN" sz="2400" b="1" dirty="0" smtClean="0">
                <a:cs typeface="Times New Roman" panose="02020603050405020304" pitchFamily="18" charset="0"/>
              </a:rPr>
              <a:t>User-friendly </a:t>
            </a:r>
            <a:r>
              <a:rPr lang="en-IN" sz="2400" b="1" dirty="0" smtClean="0">
                <a:cs typeface="Times New Roman" panose="02020603050405020304" pitchFamily="18" charset="0"/>
              </a:rPr>
              <a:t>software </a:t>
            </a:r>
            <a:r>
              <a:rPr lang="en-IN" sz="2400" b="1" dirty="0" smtClean="0">
                <a:cs typeface="Times New Roman" panose="02020603050405020304" pitchFamily="18" charset="0"/>
              </a:rPr>
              <a:t>interface</a:t>
            </a:r>
          </a:p>
          <a:p>
            <a:pPr marL="285750" indent="-285750"/>
            <a:r>
              <a:rPr lang="en-IN" sz="2400" b="1" dirty="0" smtClean="0">
                <a:cs typeface="Times New Roman" panose="02020603050405020304" pitchFamily="18" charset="0"/>
              </a:rPr>
              <a:t>Generation of 3D file</a:t>
            </a:r>
            <a:endParaRPr lang="en-IN" sz="2400" b="1" dirty="0" smtClean="0">
              <a:cs typeface="Times New Roman" panose="02020603050405020304" pitchFamily="18" charset="0"/>
            </a:endParaRPr>
          </a:p>
          <a:p>
            <a:pPr marL="285750" indent="-285750"/>
            <a:r>
              <a:rPr lang="en-IN" sz="2400" b="1" dirty="0" smtClean="0">
                <a:cs typeface="Times New Roman" panose="02020603050405020304" pitchFamily="18" charset="0"/>
              </a:rPr>
              <a:t>Plotting the output</a:t>
            </a:r>
          </a:p>
          <a:p>
            <a:pPr marL="0" indent="0">
              <a:buNone/>
            </a:pPr>
            <a:endParaRPr lang="en-IN" sz="2400" b="1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57200"/>
            <a:ext cx="8229600" cy="1143000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  <a:latin typeface="+mn-lt"/>
              </a:rPr>
              <a:t>Open s</a:t>
            </a:r>
            <a:r>
              <a:rPr lang="en-US" sz="4000" dirty="0" smtClean="0">
                <a:solidFill>
                  <a:schemeClr val="tx1"/>
                </a:solidFill>
                <a:latin typeface="+mn-lt"/>
              </a:rPr>
              <a:t>ource </a:t>
            </a:r>
            <a:r>
              <a:rPr lang="en-US" sz="4000" dirty="0">
                <a:solidFill>
                  <a:schemeClr val="tx1"/>
                </a:solidFill>
                <a:latin typeface="+mn-lt"/>
              </a:rPr>
              <a:t>t</a:t>
            </a:r>
            <a:r>
              <a:rPr lang="en-US" sz="4000" dirty="0" smtClean="0">
                <a:solidFill>
                  <a:schemeClr val="tx1"/>
                </a:solidFill>
                <a:latin typeface="+mn-lt"/>
              </a:rPr>
              <a:t>echnologies used:</a:t>
            </a:r>
            <a:endParaRPr lang="en-US" sz="4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Python 2.7</a:t>
            </a:r>
          </a:p>
          <a:p>
            <a:r>
              <a:rPr lang="en-US" sz="2400" dirty="0" err="1" smtClean="0"/>
              <a:t>OpenCV</a:t>
            </a:r>
            <a:r>
              <a:rPr lang="en-US" sz="2400" dirty="0" smtClean="0"/>
              <a:t> </a:t>
            </a:r>
            <a:r>
              <a:rPr lang="en-US" sz="2400" dirty="0"/>
              <a:t>3.2.0</a:t>
            </a:r>
          </a:p>
          <a:p>
            <a:r>
              <a:rPr lang="en-US" sz="2400" dirty="0" err="1" smtClean="0"/>
              <a:t>Numpy</a:t>
            </a:r>
            <a:r>
              <a:rPr lang="en-US" sz="2400" dirty="0" smtClean="0"/>
              <a:t> 1.13.0</a:t>
            </a:r>
            <a:endParaRPr lang="en-US" sz="2400" dirty="0"/>
          </a:p>
          <a:p>
            <a:r>
              <a:rPr lang="en-US" sz="2400" dirty="0" err="1" smtClean="0"/>
              <a:t>Matplotlib</a:t>
            </a:r>
            <a:r>
              <a:rPr lang="en-US" sz="2400" dirty="0" smtClean="0"/>
              <a:t> 2.0.2</a:t>
            </a:r>
          </a:p>
          <a:p>
            <a:r>
              <a:rPr lang="en-US" sz="2400" dirty="0" err="1" smtClean="0"/>
              <a:t>Tkinter</a:t>
            </a:r>
            <a:endParaRPr lang="en-US" sz="2400" dirty="0"/>
          </a:p>
          <a:p>
            <a:r>
              <a:rPr lang="en-US" sz="2400" dirty="0" err="1" smtClean="0"/>
              <a:t>Pygame</a:t>
            </a:r>
            <a:r>
              <a:rPr lang="en-US" sz="2400" dirty="0" smtClean="0"/>
              <a:t> 1.9.1</a:t>
            </a:r>
          </a:p>
          <a:p>
            <a:r>
              <a:rPr lang="en-US" sz="2400" dirty="0" err="1" smtClean="0"/>
              <a:t>PyOpenGL</a:t>
            </a:r>
            <a:r>
              <a:rPr lang="en-US" sz="2400" dirty="0" smtClean="0"/>
              <a:t> 3.1.0</a:t>
            </a:r>
            <a:endParaRPr lang="en-US" sz="2400" dirty="0"/>
          </a:p>
          <a:p>
            <a:r>
              <a:rPr lang="en-US" sz="2400" dirty="0" err="1" smtClean="0"/>
              <a:t>Pyserial</a:t>
            </a:r>
            <a:r>
              <a:rPr lang="en-US" sz="2400" dirty="0" smtClean="0"/>
              <a:t> 2.6</a:t>
            </a:r>
            <a:endParaRPr lang="en-US" sz="2400" dirty="0"/>
          </a:p>
          <a:p>
            <a:r>
              <a:rPr lang="en-US" sz="2400" dirty="0" err="1" smtClean="0"/>
              <a:t>Arduino</a:t>
            </a:r>
            <a:r>
              <a:rPr lang="en-US" sz="2400" dirty="0" smtClean="0"/>
              <a:t> UNO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3074" name="Picture 2" descr="Image result for pyth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600200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openC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050" y="1548432"/>
            <a:ext cx="1152844" cy="141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ump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968352"/>
            <a:ext cx="2664296" cy="149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cip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72" y="3020120"/>
            <a:ext cx="1672319" cy="156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arduino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583739"/>
            <a:ext cx="1656184" cy="125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4" name="Picture 12" descr="Image result for pyga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614" y="4835138"/>
            <a:ext cx="2184177" cy="65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51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99392"/>
            <a:ext cx="8382000" cy="1143000"/>
          </a:xfrm>
        </p:spPr>
        <p:txBody>
          <a:bodyPr/>
          <a:lstStyle/>
          <a:p>
            <a:r>
              <a:rPr lang="en-US" sz="4000" dirty="0" smtClean="0">
                <a:latin typeface="+mn-lt"/>
              </a:rPr>
              <a:t>Software Development  Process  </a:t>
            </a:r>
            <a:endParaRPr lang="en-US" sz="4000" dirty="0">
              <a:latin typeface="+mn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120781"/>
              </p:ext>
            </p:extLst>
          </p:nvPr>
        </p:nvGraphicFramePr>
        <p:xfrm>
          <a:off x="-396552" y="836712"/>
          <a:ext cx="9067800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251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2023</TotalTime>
  <Words>485</Words>
  <Application>Microsoft Office PowerPoint</Application>
  <PresentationFormat>On-screen Show (4:3)</PresentationFormat>
  <Paragraphs>120</Paragraphs>
  <Slides>28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</vt:lpstr>
      <vt:lpstr>Cambria Math</vt:lpstr>
      <vt:lpstr>Times New Roman</vt:lpstr>
      <vt:lpstr>Adjacency</vt:lpstr>
      <vt:lpstr>SCANNER 3D</vt:lpstr>
      <vt:lpstr>             TEAM MEMBERS</vt:lpstr>
      <vt:lpstr>Contents</vt:lpstr>
      <vt:lpstr>PowerPoint Presentation</vt:lpstr>
      <vt:lpstr>Present technologies used for 3D Scanning: </vt:lpstr>
      <vt:lpstr>PowerPoint Presentation</vt:lpstr>
      <vt:lpstr>Objectives</vt:lpstr>
      <vt:lpstr>Open source technologies used:</vt:lpstr>
      <vt:lpstr>Software Development  Process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</vt:lpstr>
      <vt:lpstr>PowerPoint Presentation</vt:lpstr>
      <vt:lpstr>PowerPoint Presentation</vt:lpstr>
      <vt:lpstr>PowerPoint Presentation</vt:lpstr>
      <vt:lpstr>Applications</vt:lpstr>
      <vt:lpstr>Issues with the present design</vt:lpstr>
      <vt:lpstr>What more to be done in the project</vt:lpstr>
      <vt:lpstr>Documentation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Animesh</dc:creator>
  <cp:lastModifiedBy>Soumya Sambit Rath</cp:lastModifiedBy>
  <cp:revision>83</cp:revision>
  <dcterms:created xsi:type="dcterms:W3CDTF">2017-06-25T14:52:01Z</dcterms:created>
  <dcterms:modified xsi:type="dcterms:W3CDTF">2017-07-04T07:12:38Z</dcterms:modified>
</cp:coreProperties>
</file>